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13" r:id="rId3"/>
    <p:sldId id="284" r:id="rId4"/>
    <p:sldId id="283" r:id="rId5"/>
    <p:sldId id="280" r:id="rId6"/>
    <p:sldId id="285" r:id="rId7"/>
    <p:sldId id="266" r:id="rId8"/>
    <p:sldId id="293" r:id="rId9"/>
    <p:sldId id="300" r:id="rId10"/>
    <p:sldId id="302" r:id="rId11"/>
    <p:sldId id="303" r:id="rId12"/>
    <p:sldId id="301" r:id="rId13"/>
    <p:sldId id="291" r:id="rId14"/>
    <p:sldId id="279" r:id="rId15"/>
    <p:sldId id="295" r:id="rId16"/>
    <p:sldId id="304" r:id="rId17"/>
    <p:sldId id="305" r:id="rId18"/>
    <p:sldId id="310" r:id="rId19"/>
    <p:sldId id="307" r:id="rId20"/>
    <p:sldId id="309" r:id="rId21"/>
    <p:sldId id="314" r:id="rId22"/>
    <p:sldId id="311" r:id="rId23"/>
    <p:sldId id="312" r:id="rId24"/>
    <p:sldId id="306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C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2"/>
    <p:restoredTop sz="99804" autoAdjust="0"/>
  </p:normalViewPr>
  <p:slideViewPr>
    <p:cSldViewPr snapToGrid="0" snapToObjects="1">
      <p:cViewPr varScale="1">
        <p:scale>
          <a:sx n="160" d="100"/>
          <a:sy n="160" d="100"/>
        </p:scale>
        <p:origin x="168" y="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attleStar:Users:williamekraus:Desktop:To%20Do%20SF:CALERIE%20Manu%208%20Items:Plots%20for%20Displaying%20Outcomes%20over%20Time%20-%20Subgroup%20Effects.Krau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BattleStar:Users:williamekraus:Desktop:To%20Do%20SF:CALERIE%20Manu%208%20Items:Plots%20for%20Displaying%20Outcomes%20over%20Time%20-%20Subgroup%20Effects.Krau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087973943016201"/>
          <c:y val="0.214589165937591"/>
          <c:w val="0.79192307286890395"/>
          <c:h val="0.60725867599883399"/>
        </c:manualLayout>
      </c:layout>
      <c:lineChart>
        <c:grouping val="standard"/>
        <c:varyColors val="0"/>
        <c:ser>
          <c:idx val="1"/>
          <c:order val="0"/>
          <c:tx>
            <c:strRef>
              <c:f>'MetSyn by BMI'!$B$7</c:f>
              <c:strCache>
                <c:ptCount val="1"/>
                <c:pt idx="0">
                  <c:v>AL</c:v>
                </c:pt>
              </c:strCache>
            </c:strRef>
          </c:tx>
          <c:spPr>
            <a:ln w="38100" cmpd="sng">
              <a:solidFill>
                <a:srgbClr val="993366"/>
              </a:solidFill>
              <a:prstDash val="sysDash"/>
            </a:ln>
          </c:spPr>
          <c:marker>
            <c:symbol val="square"/>
            <c:size val="5"/>
            <c:spPr>
              <a:solidFill>
                <a:srgbClr val="C0504D"/>
              </a:solidFill>
              <a:ln w="38100" cmpd="sng">
                <a:solidFill>
                  <a:srgbClr val="993366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'MetSyn by BMI'!$C$13:$G$13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0.28299999999999997</c:v>
                  </c:pt>
                  <c:pt idx="4">
                    <c:v>0.32400000000000001</c:v>
                  </c:pt>
                </c:numCache>
              </c:numRef>
            </c:plus>
            <c:minus>
              <c:numRef>
                <c:f>'MetSyn by BMI'!$C$13:$G$13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0.28299999999999997</c:v>
                  </c:pt>
                  <c:pt idx="4">
                    <c:v>0.32400000000000001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'MetSyn by BMI'!$C$5:$G$5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</c:numCache>
            </c:numRef>
          </c:cat>
          <c:val>
            <c:numRef>
              <c:f>'MetSyn by BMI'!$C$7:$G$7</c:f>
              <c:numCache>
                <c:formatCode>General</c:formatCode>
                <c:ptCount val="5"/>
                <c:pt idx="0" formatCode="0.0000">
                  <c:v>0</c:v>
                </c:pt>
                <c:pt idx="2" formatCode="0.0000">
                  <c:v>0.28699999999999998</c:v>
                </c:pt>
                <c:pt idx="4" formatCode="0.0000">
                  <c:v>0.496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04-C84F-BA93-6C0B83953875}"/>
            </c:ext>
          </c:extLst>
        </c:ser>
        <c:ser>
          <c:idx val="2"/>
          <c:order val="1"/>
          <c:tx>
            <c:strRef>
              <c:f>'MetSyn by BMI'!$B$8</c:f>
              <c:strCache>
                <c:ptCount val="1"/>
                <c:pt idx="0">
                  <c:v>CR</c:v>
                </c:pt>
              </c:strCache>
            </c:strRef>
          </c:tx>
          <c:spPr>
            <a:ln w="38100" cmpd="sng">
              <a:solidFill>
                <a:srgbClr val="99CC00"/>
              </a:solidFill>
              <a:prstDash val="sysDash"/>
            </a:ln>
          </c:spPr>
          <c:marker>
            <c:spPr>
              <a:solidFill>
                <a:srgbClr val="9BBB59"/>
              </a:solidFill>
              <a:ln w="38100" cmpd="sng"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'MetSyn by BMI'!$C$14:$G$14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0.20499999999999999</c:v>
                  </c:pt>
                  <c:pt idx="4">
                    <c:v>0.24299999999999999</c:v>
                  </c:pt>
                </c:numCache>
              </c:numRef>
            </c:plus>
            <c:minus>
              <c:numRef>
                <c:f>'MetSyn by BMI'!$C$14:$G$14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0.20499999999999999</c:v>
                  </c:pt>
                  <c:pt idx="4">
                    <c:v>0.24299999999999999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'MetSyn by BMI'!$C$5:$G$5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</c:numCache>
            </c:numRef>
          </c:cat>
          <c:val>
            <c:numRef>
              <c:f>'MetSyn by BMI'!$C$8:$G$8</c:f>
              <c:numCache>
                <c:formatCode>General</c:formatCode>
                <c:ptCount val="5"/>
                <c:pt idx="0" formatCode="0.0000">
                  <c:v>0</c:v>
                </c:pt>
                <c:pt idx="2" formatCode="0.0000">
                  <c:v>-2.758</c:v>
                </c:pt>
                <c:pt idx="4" formatCode="0.0000">
                  <c:v>-2.6749999999999998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04-C84F-BA93-6C0B83953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6428936"/>
        <c:axId val="-2130557912"/>
      </c:lineChart>
      <c:catAx>
        <c:axId val="2036428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Follow-up</a:t>
                </a:r>
                <a:r>
                  <a:rPr lang="en-US" baseline="0"/>
                  <a:t> Month</a:t>
                </a:r>
                <a:endParaRPr lang="en-US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30557912"/>
        <c:crosses val="autoZero"/>
        <c:auto val="1"/>
        <c:lblAlgn val="ctr"/>
        <c:lblOffset val="100"/>
        <c:noMultiLvlLbl val="0"/>
      </c:catAx>
      <c:valAx>
        <c:axId val="-2130557912"/>
        <c:scaling>
          <c:orientation val="minMax"/>
          <c:max val="1"/>
          <c:min val="-4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baseline="0"/>
                  <a:t>Change from Baseline</a:t>
                </a:r>
              </a:p>
            </c:rich>
          </c:tx>
          <c:layout>
            <c:manualLayout>
              <c:xMode val="edge"/>
              <c:yMode val="edge"/>
              <c:x val="9.767585698313389E-4"/>
              <c:y val="0.2306664106011140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2036428936"/>
        <c:crosses val="autoZero"/>
        <c:crossBetween val="between"/>
        <c:majorUnit val="1"/>
        <c:minorUnit val="0.5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25075504912339103"/>
          <c:y val="6.8292682926829301E-2"/>
          <c:w val="0.583081095225635"/>
          <c:h val="0.117073170731707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solidFill>
      <a:srgbClr val="FFFFFF"/>
    </a:solidFill>
    <a:ln w="3175">
      <a:solidFill>
        <a:srgbClr val="FFFFFF"/>
      </a:solidFill>
      <a:prstDash val="solid"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087973943016201"/>
          <c:y val="0.214589165937591"/>
          <c:w val="0.79192307286890395"/>
          <c:h val="0.60725867599883399"/>
        </c:manualLayout>
      </c:layout>
      <c:lineChart>
        <c:grouping val="standard"/>
        <c:varyColors val="0"/>
        <c:ser>
          <c:idx val="1"/>
          <c:order val="0"/>
          <c:tx>
            <c:strRef>
              <c:f>'MetSyn by BMI'!$B$19</c:f>
              <c:strCache>
                <c:ptCount val="1"/>
                <c:pt idx="0">
                  <c:v>AL</c:v>
                </c:pt>
              </c:strCache>
            </c:strRef>
          </c:tx>
          <c:spPr>
            <a:ln w="38100" cmpd="sng">
              <a:solidFill>
                <a:srgbClr val="993366"/>
              </a:solidFill>
              <a:prstDash val="sysDash"/>
            </a:ln>
          </c:spPr>
          <c:marker>
            <c:symbol val="square"/>
            <c:size val="5"/>
            <c:spPr>
              <a:solidFill>
                <a:srgbClr val="C0504D"/>
              </a:solidFill>
              <a:ln w="38100" cmpd="sng">
                <a:solidFill>
                  <a:srgbClr val="993366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'MetSyn by BMI'!$C$25:$G$25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0.33150000000000002</c:v>
                  </c:pt>
                  <c:pt idx="4">
                    <c:v>0.36299999999999999</c:v>
                  </c:pt>
                </c:numCache>
              </c:numRef>
            </c:plus>
            <c:minus>
              <c:numRef>
                <c:f>'MetSyn by BMI'!$C$25:$G$25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0.33150000000000002</c:v>
                  </c:pt>
                  <c:pt idx="4">
                    <c:v>0.36299999999999999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'MetSyn by BMI'!$C$17:$G$17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</c:numCache>
            </c:numRef>
          </c:cat>
          <c:val>
            <c:numRef>
              <c:f>'MetSyn by BMI'!$C$19:$G$19</c:f>
              <c:numCache>
                <c:formatCode>General</c:formatCode>
                <c:ptCount val="5"/>
                <c:pt idx="0" formatCode="0.0000">
                  <c:v>0</c:v>
                </c:pt>
                <c:pt idx="2" formatCode="0.0000">
                  <c:v>-1.1339999999999999</c:v>
                </c:pt>
                <c:pt idx="4" formatCode="0.0000">
                  <c:v>-1.1619999999999999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D3-1C48-9F1A-EDE071FF4CB4}"/>
            </c:ext>
          </c:extLst>
        </c:ser>
        <c:ser>
          <c:idx val="2"/>
          <c:order val="1"/>
          <c:tx>
            <c:strRef>
              <c:f>'MetSyn by BMI'!$B$20</c:f>
              <c:strCache>
                <c:ptCount val="1"/>
                <c:pt idx="0">
                  <c:v>CR</c:v>
                </c:pt>
              </c:strCache>
            </c:strRef>
          </c:tx>
          <c:spPr>
            <a:ln w="38100" cmpd="sng">
              <a:solidFill>
                <a:srgbClr val="99CC00"/>
              </a:solidFill>
              <a:prstDash val="sysDash"/>
            </a:ln>
          </c:spPr>
          <c:marker>
            <c:spPr>
              <a:solidFill>
                <a:srgbClr val="9BBB59"/>
              </a:solidFill>
              <a:ln w="38100" cmpd="sng"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'MetSyn by BMI'!$C$26:$G$26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0.27100000000000002</c:v>
                  </c:pt>
                  <c:pt idx="4">
                    <c:v>0.30399999999999999</c:v>
                  </c:pt>
                </c:numCache>
              </c:numRef>
            </c:plus>
            <c:minus>
              <c:numRef>
                <c:f>'MetSyn by BMI'!$C$26:$G$26</c:f>
                <c:numCache>
                  <c:formatCode>General</c:formatCode>
                  <c:ptCount val="5"/>
                  <c:pt idx="0">
                    <c:v>0</c:v>
                  </c:pt>
                  <c:pt idx="2">
                    <c:v>0.27100000000000002</c:v>
                  </c:pt>
                  <c:pt idx="4">
                    <c:v>0.30399999999999999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cat>
            <c:numRef>
              <c:f>'MetSyn by BMI'!$C$17:$G$17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24</c:v>
                </c:pt>
              </c:numCache>
            </c:numRef>
          </c:cat>
          <c:val>
            <c:numRef>
              <c:f>'MetSyn by BMI'!$C$20:$G$20</c:f>
              <c:numCache>
                <c:formatCode>General</c:formatCode>
                <c:ptCount val="5"/>
                <c:pt idx="0" formatCode="0.0000">
                  <c:v>0</c:v>
                </c:pt>
                <c:pt idx="2" formatCode="0.0000">
                  <c:v>-2.9020000000000001</c:v>
                </c:pt>
                <c:pt idx="4" formatCode="0.0000">
                  <c:v>-3.056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D3-1C48-9F1A-EDE071FF4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204232"/>
        <c:axId val="-2130184280"/>
      </c:lineChart>
      <c:catAx>
        <c:axId val="-2130204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Follow-up</a:t>
                </a:r>
                <a:r>
                  <a:rPr lang="en-US" baseline="0"/>
                  <a:t> Month</a:t>
                </a:r>
                <a:endParaRPr lang="en-US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30184280"/>
        <c:crosses val="autoZero"/>
        <c:auto val="1"/>
        <c:lblAlgn val="ctr"/>
        <c:lblOffset val="100"/>
        <c:noMultiLvlLbl val="0"/>
      </c:catAx>
      <c:valAx>
        <c:axId val="-2130184280"/>
        <c:scaling>
          <c:orientation val="minMax"/>
          <c:max val="1"/>
          <c:min val="-4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baseline="0"/>
                  <a:t>Change from Baseline</a:t>
                </a:r>
              </a:p>
            </c:rich>
          </c:tx>
          <c:layout>
            <c:manualLayout>
              <c:xMode val="edge"/>
              <c:yMode val="edge"/>
              <c:x val="1.0040081586187299E-2"/>
              <c:y val="0.225788361820626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200" b="1"/>
            </a:pPr>
            <a:endParaRPr lang="en-US"/>
          </a:p>
        </c:txPr>
        <c:crossAx val="-2130204232"/>
        <c:crosses val="autoZero"/>
        <c:crossBetween val="between"/>
        <c:majorUnit val="1"/>
        <c:minorUnit val="0.5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25301204819277101"/>
          <c:y val="6.8292682926829301E-2"/>
          <c:w val="0.58132530120481896"/>
          <c:h val="0.117073170731707"/>
        </c:manualLayout>
      </c:layout>
      <c:overlay val="0"/>
      <c:spPr>
        <a:noFill/>
        <a:ln w="25400">
          <a:noFill/>
        </a:ln>
      </c:spPr>
    </c:legend>
    <c:plotVisOnly val="1"/>
    <c:dispBlanksAs val="span"/>
    <c:showDLblsOverMax val="0"/>
  </c:chart>
  <c:spPr>
    <a:solidFill>
      <a:srgbClr val="FFFFFF"/>
    </a:solidFill>
    <a:ln w="3175">
      <a:solidFill>
        <a:srgbClr val="FFFFFF"/>
      </a:solidFill>
      <a:prstDash val="solid"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7D2B9-8BC0-6946-ABC9-9A3BA3D8630E}" type="datetimeFigureOut">
              <a:rPr lang="en-US" smtClean="0"/>
              <a:t>7/21/21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8BB51-3145-7C4D-AB5F-A5DF7C2F9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DBD75F-3857-4C33-8279-2BEDF4DB69C5}" type="slidenum">
              <a:rPr lang="fr-FR" smtClean="0"/>
              <a:pPr eaLnBrk="1" hangingPunct="1"/>
              <a:t>8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2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8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1545"/>
            <a:ext cx="1913467" cy="309562"/>
          </a:xfrm>
        </p:spPr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4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1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2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3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9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A87A-FBFD-BB42-8BA9-6BDF09DEF880}" type="datetimeFigureOut">
              <a:rPr lang="en-US" smtClean="0"/>
              <a:t>7/21/21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B2731-EF2E-1E4E-8CA1-37F1802FAA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3825" y="4594623"/>
            <a:ext cx="1236158" cy="4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05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0986" y="306153"/>
            <a:ext cx="6546371" cy="1314450"/>
          </a:xfrm>
        </p:spPr>
        <p:txBody>
          <a:bodyPr>
            <a:normAutofit fontScale="90000"/>
          </a:bodyPr>
          <a:lstStyle/>
          <a:p>
            <a:r>
              <a:rPr lang="en-US" dirty="0"/>
              <a:t>CALERIE™: Two Years of Calorie Restriction in Humans: Effects on Lifespan and </a:t>
            </a:r>
            <a:r>
              <a:rPr lang="en-US" dirty="0" err="1"/>
              <a:t>Healthspan</a:t>
            </a:r>
            <a:r>
              <a:rPr lang="en-US" dirty="0"/>
              <a:t> Biomarkers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2630864"/>
            <a:ext cx="4800600" cy="111170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The CALERIE Study Group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0103" y="4098683"/>
            <a:ext cx="59961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CALERIE was and is supported by the following grants from the National Institute</a:t>
            </a:r>
          </a:p>
          <a:p>
            <a:r>
              <a:rPr lang="en-US" sz="1200" dirty="0"/>
              <a:t>on Aging: U01AG022132, U01AG020478, U01AG020487, U01AG020480, and U24AG047121</a:t>
            </a:r>
            <a:r>
              <a:rPr lang="en-US" dirty="0"/>
              <a:t> </a:t>
            </a:r>
          </a:p>
          <a:p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837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938C9-7A56-874D-8FC6-043EA886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4" y="697230"/>
            <a:ext cx="7180206" cy="1642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1A229-A7AB-3F49-AD1D-92E55F6A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44" y="185420"/>
            <a:ext cx="3253649" cy="51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44993F-6042-B44B-AC21-1CE23D63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54" y="2476500"/>
            <a:ext cx="8248202" cy="9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0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6FB9C-5A2E-0D4A-8C7E-E1A442FDD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04800"/>
            <a:ext cx="57404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96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D8973D-FF97-3D4D-9369-9379C405DA7D}"/>
              </a:ext>
            </a:extLst>
          </p:cNvPr>
          <p:cNvGrpSpPr/>
          <p:nvPr/>
        </p:nvGrpSpPr>
        <p:grpSpPr>
          <a:xfrm>
            <a:off x="571500" y="388620"/>
            <a:ext cx="7863840" cy="4320540"/>
            <a:chOff x="713091" y="1063317"/>
            <a:chExt cx="7860082" cy="47902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ED51D7-355D-BE48-8CB8-05D9B2220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9423" y="1088717"/>
              <a:ext cx="3333750" cy="230721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C22E08-96CE-4E4B-9F06-637F85D1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2795" y="1063317"/>
              <a:ext cx="3296628" cy="23326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384950-A543-3540-80BB-F98731497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2312" y="3836833"/>
              <a:ext cx="2480861" cy="19936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FC6B0E-0D24-5448-84B0-6212808BF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7436" y="3836833"/>
              <a:ext cx="2661557" cy="20167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043245-FFDF-3841-AC0E-A4349C42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091" y="3836834"/>
              <a:ext cx="2531026" cy="2016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8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31589"/>
            <a:ext cx="6172200" cy="613172"/>
          </a:xfrm>
        </p:spPr>
        <p:txBody>
          <a:bodyPr>
            <a:normAutofit/>
          </a:bodyPr>
          <a:lstStyle/>
          <a:p>
            <a:r>
              <a:rPr lang="en-US" dirty="0"/>
              <a:t>Metabolic Syndrome Score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970661"/>
              </p:ext>
            </p:extLst>
          </p:nvPr>
        </p:nvGraphicFramePr>
        <p:xfrm>
          <a:off x="912494" y="1853804"/>
          <a:ext cx="3585211" cy="211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788916"/>
              </p:ext>
            </p:extLst>
          </p:nvPr>
        </p:nvGraphicFramePr>
        <p:xfrm>
          <a:off x="4583429" y="1853804"/>
          <a:ext cx="3884295" cy="211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71738" y="985518"/>
            <a:ext cx="4048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800000"/>
                </a:solidFill>
              </a:rPr>
              <a:t>BMI x Group Interactions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5100" y="1696254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High BMI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1700" y="1696254"/>
            <a:ext cx="7947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Low BMI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2638" y="4081144"/>
            <a:ext cx="496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</a:rPr>
              <a:t>Significant, but due entirely to effects in AL Group =&gt; differential behavior by BMI strata?</a:t>
            </a:r>
          </a:p>
        </p:txBody>
      </p:sp>
    </p:spTree>
    <p:extLst>
      <p:ext uri="{BB962C8B-B14F-4D97-AF65-F5344CB8AC3E}">
        <p14:creationId xmlns:p14="http://schemas.microsoft.com/office/powerpoint/2010/main" val="17003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2154"/>
            <a:ext cx="6172200" cy="85725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5" y="939404"/>
            <a:ext cx="6890657" cy="38766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Significant CR effect, </a:t>
            </a:r>
            <a:r>
              <a:rPr lang="en-US" i="1" dirty="0">
                <a:solidFill>
                  <a:srgbClr val="000090"/>
                </a:solidFill>
              </a:rPr>
              <a:t>despite normal body mass</a:t>
            </a:r>
            <a:r>
              <a:rPr lang="en-US" dirty="0"/>
              <a:t>, on:</a:t>
            </a:r>
          </a:p>
          <a:p>
            <a:pPr lvl="1"/>
            <a:r>
              <a:rPr lang="en-US" dirty="0"/>
              <a:t>Systolic and diastolic BP</a:t>
            </a:r>
          </a:p>
          <a:p>
            <a:pPr lvl="1"/>
            <a:r>
              <a:rPr lang="en-US" dirty="0"/>
              <a:t>LDL-C, HDL-C, and TG</a:t>
            </a:r>
          </a:p>
          <a:p>
            <a:pPr lvl="1"/>
            <a:r>
              <a:rPr lang="en-US" dirty="0"/>
              <a:t>Fasting insulin, HOMA, AUC insulin, insulin sensitivity, and insulin response (not on glucose measures).</a:t>
            </a:r>
          </a:p>
          <a:p>
            <a:pPr lvl="1"/>
            <a:r>
              <a:rPr lang="en-US" dirty="0"/>
              <a:t>Metabolic syndrome score (via BP, HDL-C, TG and WC)</a:t>
            </a:r>
          </a:p>
          <a:p>
            <a:r>
              <a:rPr lang="en-US" dirty="0"/>
              <a:t>No significant CR effect on:</a:t>
            </a:r>
          </a:p>
          <a:p>
            <a:pPr lvl="1"/>
            <a:r>
              <a:rPr lang="en-US" dirty="0"/>
              <a:t>glucose measures (FBG, AUC glucose, etc.)</a:t>
            </a:r>
          </a:p>
          <a:p>
            <a:pPr lvl="1"/>
            <a:r>
              <a:rPr lang="en-US" dirty="0"/>
              <a:t>IL6, TNF-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, norepinephrine</a:t>
            </a:r>
          </a:p>
          <a:p>
            <a:r>
              <a:rPr lang="en-US" dirty="0"/>
              <a:t>BMI x Group interactions due to AL group effects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39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2154"/>
            <a:ext cx="6172200" cy="857250"/>
          </a:xfrm>
        </p:spPr>
        <p:txBody>
          <a:bodyPr/>
          <a:lstStyle/>
          <a:p>
            <a:r>
              <a:rPr lang="en-US" dirty="0"/>
              <a:t>Conclusions -2-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429" y="885825"/>
            <a:ext cx="7021285" cy="3876675"/>
          </a:xfrm>
        </p:spPr>
        <p:txBody>
          <a:bodyPr>
            <a:normAutofit fontScale="92500"/>
          </a:bodyPr>
          <a:lstStyle/>
          <a:p>
            <a:r>
              <a:rPr lang="en-US" dirty="0"/>
              <a:t>In general, maintenance of effects, </a:t>
            </a:r>
            <a:r>
              <a:rPr lang="en-US" i="1" dirty="0">
                <a:solidFill>
                  <a:srgbClr val="000090"/>
                </a:solidFill>
              </a:rPr>
              <a:t>during “weight maintenance” phase</a:t>
            </a:r>
            <a:r>
              <a:rPr lang="en-US" dirty="0"/>
              <a:t>, on:</a:t>
            </a:r>
          </a:p>
          <a:p>
            <a:pPr lvl="1"/>
            <a:r>
              <a:rPr lang="en-US" dirty="0"/>
              <a:t>Systolic and diastolic BP</a:t>
            </a:r>
          </a:p>
          <a:p>
            <a:pPr lvl="1"/>
            <a:r>
              <a:rPr lang="en-US" dirty="0"/>
              <a:t>LDL-C and TG</a:t>
            </a:r>
          </a:p>
          <a:p>
            <a:pPr lvl="1"/>
            <a:r>
              <a:rPr lang="en-US" dirty="0"/>
              <a:t>Fasting insulin, HOMA, AUC insulin, insulin sensitivity.</a:t>
            </a:r>
          </a:p>
          <a:p>
            <a:pPr lvl="1"/>
            <a:r>
              <a:rPr lang="en-US" dirty="0"/>
              <a:t>Metabolic syndrome score (via BP, HDL-C, TG and WC)</a:t>
            </a:r>
          </a:p>
          <a:p>
            <a:r>
              <a:rPr lang="en-US" dirty="0"/>
              <a:t>Enhanced effect </a:t>
            </a:r>
            <a:r>
              <a:rPr lang="en-US" i="1" dirty="0">
                <a:solidFill>
                  <a:srgbClr val="000090"/>
                </a:solidFill>
              </a:rPr>
              <a:t>during “weight maintenance phase”</a:t>
            </a:r>
            <a:r>
              <a:rPr lang="en-US" dirty="0"/>
              <a:t> on:</a:t>
            </a:r>
          </a:p>
          <a:p>
            <a:pPr lvl="1"/>
            <a:r>
              <a:rPr lang="en-US" dirty="0"/>
              <a:t>HDL</a:t>
            </a:r>
          </a:p>
          <a:p>
            <a:pPr lvl="1"/>
            <a:r>
              <a:rPr lang="en-US" dirty="0"/>
              <a:t>insulin response</a:t>
            </a:r>
          </a:p>
          <a:p>
            <a:pPr lvl="1"/>
            <a:r>
              <a:rPr lang="en-US" dirty="0" err="1"/>
              <a:t>hsCRP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4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FC454-00F1-0E45-AB23-B794458E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26513" y="-1559433"/>
            <a:ext cx="455930" cy="41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76020-88CE-F440-9672-0AFAFE8D8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422" y="2571750"/>
            <a:ext cx="2544618" cy="24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C5B6A-94DA-4242-AA39-FA411CA29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790" y="765809"/>
            <a:ext cx="7207250" cy="174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1F56A-3BAD-234A-B49B-E3E0705F1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033" y="468630"/>
            <a:ext cx="5013031" cy="4229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600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EB400A-92EB-724C-8FA7-0E46D0C6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0" y="763270"/>
            <a:ext cx="6235700" cy="153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46E6EB-E030-6140-BE2C-E1A3B68C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" y="236220"/>
            <a:ext cx="13208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E1F8B-3715-2446-B2D3-1A3FF3BF2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" y="2460626"/>
            <a:ext cx="8423910" cy="765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5D8BB-2BCF-804F-9683-2542DFDBB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50" y="787400"/>
            <a:ext cx="44577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96B64-E3BE-274B-AE15-1A5FDD26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2" y="720090"/>
            <a:ext cx="7103518" cy="169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49A77-4D5A-2844-9662-8E739E455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2" y="2725421"/>
            <a:ext cx="7178040" cy="61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B1568-DA07-0047-B88A-E43558B88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3470277"/>
            <a:ext cx="3995794" cy="359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E5919-70A9-B543-B7FA-29AA1F841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70" y="488950"/>
            <a:ext cx="5880100" cy="208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19F52-5C7A-6843-A780-E8EA89B51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950" y="1485900"/>
            <a:ext cx="5880100" cy="2171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1226F0-7723-0745-908E-33C0E3AF1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728" y="2277110"/>
            <a:ext cx="5867400" cy="21209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402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3E2C2F-04A3-6145-8D6A-AA9C0807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" y="883920"/>
            <a:ext cx="60706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41345-9928-5546-8272-CDBE2D15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" y="1982470"/>
            <a:ext cx="58293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C276DC-FB5D-2442-837C-A520842C0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" y="293370"/>
            <a:ext cx="1930400" cy="44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FF63B-48E2-7C4D-93D2-CA53C0CB5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660" y="2635250"/>
            <a:ext cx="1706880" cy="160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3E6F6-9E83-2C4D-9FB2-A36A60A8F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20" y="2941319"/>
            <a:ext cx="5195570" cy="1583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14E4D-23DE-9545-B62E-7EC6693C8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013" y="618916"/>
            <a:ext cx="5636027" cy="3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20A2-6BF9-4B43-9300-AFCFA200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0" y="171144"/>
            <a:ext cx="8229600" cy="857250"/>
          </a:xfrm>
        </p:spPr>
        <p:txBody>
          <a:bodyPr/>
          <a:lstStyle/>
          <a:p>
            <a:r>
              <a:rPr lang="en-US" dirty="0"/>
              <a:t>CALERIE Conceptual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AFE5CE-FA91-6047-8704-316745CCE7FA}"/>
              </a:ext>
            </a:extLst>
          </p:cNvPr>
          <p:cNvGrpSpPr/>
          <p:nvPr/>
        </p:nvGrpSpPr>
        <p:grpSpPr>
          <a:xfrm>
            <a:off x="1582910" y="2795413"/>
            <a:ext cx="2189950" cy="1037345"/>
            <a:chOff x="3834332" y="1325495"/>
            <a:chExt cx="2189950" cy="10373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DA54F20-214A-074E-8B1F-EE4DC19A0474}"/>
                </a:ext>
              </a:extLst>
            </p:cNvPr>
            <p:cNvSpPr/>
            <p:nvPr/>
          </p:nvSpPr>
          <p:spPr>
            <a:xfrm>
              <a:off x="3834332" y="1325495"/>
              <a:ext cx="2189950" cy="10373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4431F-7A01-F746-B3F6-9534CF0597A5}"/>
                </a:ext>
              </a:extLst>
            </p:cNvPr>
            <p:cNvSpPr txBox="1"/>
            <p:nvPr/>
          </p:nvSpPr>
          <p:spPr>
            <a:xfrm>
              <a:off x="4303975" y="1659501"/>
              <a:ext cx="1250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Healthspan</a:t>
              </a:r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17F9BE5-FBCE-C04B-B933-9EFBFCD20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3903" y="1588548"/>
              <a:ext cx="0" cy="51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D5AC28-98B0-5343-BC02-B4A219DA9997}"/>
              </a:ext>
            </a:extLst>
          </p:cNvPr>
          <p:cNvGrpSpPr/>
          <p:nvPr/>
        </p:nvGrpSpPr>
        <p:grpSpPr>
          <a:xfrm>
            <a:off x="5778392" y="2795411"/>
            <a:ext cx="2189950" cy="1037345"/>
            <a:chOff x="3986732" y="1477895"/>
            <a:chExt cx="2189950" cy="10373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55A626-5597-CC4B-A279-9A51DB16AB66}"/>
                </a:ext>
              </a:extLst>
            </p:cNvPr>
            <p:cNvSpPr/>
            <p:nvPr/>
          </p:nvSpPr>
          <p:spPr>
            <a:xfrm>
              <a:off x="3986732" y="1477895"/>
              <a:ext cx="2189950" cy="10373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339FF7-875C-224D-A921-66CD67F627A8}"/>
                </a:ext>
              </a:extLst>
            </p:cNvPr>
            <p:cNvSpPr txBox="1"/>
            <p:nvPr/>
          </p:nvSpPr>
          <p:spPr>
            <a:xfrm>
              <a:off x="4630911" y="1811900"/>
              <a:ext cx="959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Lifespan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9D195C7-7DA8-7F43-B634-87625BBE0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3143" y="1740947"/>
              <a:ext cx="0" cy="51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061FB7B2-AA5B-4647-B4D4-2D8B9559813C}"/>
              </a:ext>
            </a:extLst>
          </p:cNvPr>
          <p:cNvSpPr/>
          <p:nvPr/>
        </p:nvSpPr>
        <p:spPr>
          <a:xfrm>
            <a:off x="3680651" y="1028394"/>
            <a:ext cx="2189950" cy="10373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620BD-135F-334F-8709-F7FC59D8C432}"/>
              </a:ext>
            </a:extLst>
          </p:cNvPr>
          <p:cNvSpPr txBox="1"/>
          <p:nvPr/>
        </p:nvSpPr>
        <p:spPr>
          <a:xfrm>
            <a:off x="4027349" y="1258602"/>
            <a:ext cx="1646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Chronic Caloric </a:t>
            </a:r>
          </a:p>
          <a:p>
            <a:pPr algn="ctr"/>
            <a:r>
              <a:rPr lang="en-US" dirty="0"/>
              <a:t>Restriction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9434F3-6FDC-9B43-A813-8F8903993C69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3680651" y="2065739"/>
            <a:ext cx="1094975" cy="959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41361C-A11B-6D49-A405-4A7D1FBA39AB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775626" y="2065739"/>
            <a:ext cx="1071923" cy="910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065806-60DB-C942-91E1-4BCA15588D9D}"/>
              </a:ext>
            </a:extLst>
          </p:cNvPr>
          <p:cNvSpPr txBox="1"/>
          <p:nvPr/>
        </p:nvSpPr>
        <p:spPr>
          <a:xfrm>
            <a:off x="1129553" y="4187798"/>
            <a:ext cx="5231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Healthspan</a:t>
            </a:r>
            <a:r>
              <a:rPr lang="en-US" dirty="0"/>
              <a:t>—mean time to disease</a:t>
            </a:r>
          </a:p>
          <a:p>
            <a:r>
              <a:rPr lang="en-US" dirty="0"/>
              <a:t>Lifespan—mean time to death, irrespective of disease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970F76-9CBE-5342-9004-E309FA1A4306}"/>
              </a:ext>
            </a:extLst>
          </p:cNvPr>
          <p:cNvSpPr txBox="1"/>
          <p:nvPr/>
        </p:nvSpPr>
        <p:spPr>
          <a:xfrm>
            <a:off x="3478206" y="2264743"/>
            <a:ext cx="26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84AA4B-E2E0-484B-9A30-9AFC386A2D67}"/>
              </a:ext>
            </a:extLst>
          </p:cNvPr>
          <p:cNvSpPr txBox="1"/>
          <p:nvPr/>
        </p:nvSpPr>
        <p:spPr>
          <a:xfrm>
            <a:off x="5554863" y="2204541"/>
            <a:ext cx="267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210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2F23E-E193-F24B-97CD-6FD243E2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" y="684530"/>
            <a:ext cx="6375400" cy="113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2B3089-08D2-2640-AD8F-DE9932064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" y="368300"/>
            <a:ext cx="3410494" cy="306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03C78-BFCF-1E4D-B554-9708A7B8F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50" y="1691640"/>
            <a:ext cx="2524760" cy="26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6083E-60A1-9A40-AF95-37859991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0" y="2139951"/>
            <a:ext cx="8378538" cy="2090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EEA2E-3F69-FA4F-B3DC-9C85B8B21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509" y="526415"/>
            <a:ext cx="5906056" cy="40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20A2-6BF9-4B43-9300-AFCFA2002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0" y="171144"/>
            <a:ext cx="8229600" cy="857250"/>
          </a:xfrm>
        </p:spPr>
        <p:txBody>
          <a:bodyPr/>
          <a:lstStyle/>
          <a:p>
            <a:r>
              <a:rPr lang="en-US" dirty="0"/>
              <a:t>CALERIE Conceptual Model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AFE5CE-FA91-6047-8704-316745CCE7FA}"/>
              </a:ext>
            </a:extLst>
          </p:cNvPr>
          <p:cNvGrpSpPr/>
          <p:nvPr/>
        </p:nvGrpSpPr>
        <p:grpSpPr>
          <a:xfrm>
            <a:off x="1582910" y="2795413"/>
            <a:ext cx="2189950" cy="1037345"/>
            <a:chOff x="3834332" y="1325495"/>
            <a:chExt cx="2189950" cy="103734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DA54F20-214A-074E-8B1F-EE4DC19A0474}"/>
                </a:ext>
              </a:extLst>
            </p:cNvPr>
            <p:cNvSpPr/>
            <p:nvPr/>
          </p:nvSpPr>
          <p:spPr>
            <a:xfrm>
              <a:off x="3834332" y="1325495"/>
              <a:ext cx="2189950" cy="10373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4431F-7A01-F746-B3F6-9534CF0597A5}"/>
                </a:ext>
              </a:extLst>
            </p:cNvPr>
            <p:cNvSpPr txBox="1"/>
            <p:nvPr/>
          </p:nvSpPr>
          <p:spPr>
            <a:xfrm>
              <a:off x="4303975" y="1659501"/>
              <a:ext cx="1250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Healthspan</a:t>
              </a:r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17F9BE5-FBCE-C04B-B933-9EFBFCD20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3903" y="1588548"/>
              <a:ext cx="0" cy="51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D5AC28-98B0-5343-BC02-B4A219DA9997}"/>
              </a:ext>
            </a:extLst>
          </p:cNvPr>
          <p:cNvGrpSpPr/>
          <p:nvPr/>
        </p:nvGrpSpPr>
        <p:grpSpPr>
          <a:xfrm>
            <a:off x="5778392" y="2795411"/>
            <a:ext cx="2189950" cy="1037345"/>
            <a:chOff x="3986732" y="1477895"/>
            <a:chExt cx="2189950" cy="10373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55A626-5597-CC4B-A279-9A51DB16AB66}"/>
                </a:ext>
              </a:extLst>
            </p:cNvPr>
            <p:cNvSpPr/>
            <p:nvPr/>
          </p:nvSpPr>
          <p:spPr>
            <a:xfrm>
              <a:off x="3986732" y="1477895"/>
              <a:ext cx="2189950" cy="1037345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339FF7-875C-224D-A921-66CD67F627A8}"/>
                </a:ext>
              </a:extLst>
            </p:cNvPr>
            <p:cNvSpPr txBox="1"/>
            <p:nvPr/>
          </p:nvSpPr>
          <p:spPr>
            <a:xfrm>
              <a:off x="4630911" y="1811900"/>
              <a:ext cx="959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Lifespan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9D195C7-7DA8-7F43-B634-87625BBE0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3143" y="1740947"/>
              <a:ext cx="0" cy="5112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061FB7B2-AA5B-4647-B4D4-2D8B9559813C}"/>
              </a:ext>
            </a:extLst>
          </p:cNvPr>
          <p:cNvSpPr/>
          <p:nvPr/>
        </p:nvSpPr>
        <p:spPr>
          <a:xfrm>
            <a:off x="3680651" y="1028394"/>
            <a:ext cx="2189950" cy="103734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620BD-135F-334F-8709-F7FC59D8C432}"/>
              </a:ext>
            </a:extLst>
          </p:cNvPr>
          <p:cNvSpPr txBox="1"/>
          <p:nvPr/>
        </p:nvSpPr>
        <p:spPr>
          <a:xfrm>
            <a:off x="4027349" y="1258602"/>
            <a:ext cx="1646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Chronic Caloric </a:t>
            </a:r>
          </a:p>
          <a:p>
            <a:pPr algn="ctr"/>
            <a:r>
              <a:rPr lang="en-US" dirty="0"/>
              <a:t>Restriction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9434F3-6FDC-9B43-A813-8F8903993C69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3680651" y="2065739"/>
            <a:ext cx="1094975" cy="9598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C41361C-A11B-6D49-A405-4A7D1FBA39AB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4775626" y="2065739"/>
            <a:ext cx="1071923" cy="910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065806-60DB-C942-91E1-4BCA15588D9D}"/>
              </a:ext>
            </a:extLst>
          </p:cNvPr>
          <p:cNvSpPr txBox="1"/>
          <p:nvPr/>
        </p:nvSpPr>
        <p:spPr>
          <a:xfrm>
            <a:off x="1129553" y="4187798"/>
            <a:ext cx="5231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Healthspan</a:t>
            </a:r>
            <a:r>
              <a:rPr lang="en-US" dirty="0"/>
              <a:t>—mean time to disease</a:t>
            </a:r>
          </a:p>
          <a:p>
            <a:r>
              <a:rPr lang="en-US" dirty="0"/>
              <a:t>Lifespan—mean time to death, irrespective of disease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F016F-0AEE-0147-ABDB-DE044704312F}"/>
              </a:ext>
            </a:extLst>
          </p:cNvPr>
          <p:cNvSpPr txBox="1"/>
          <p:nvPr/>
        </p:nvSpPr>
        <p:spPr>
          <a:xfrm>
            <a:off x="3934337" y="3103084"/>
            <a:ext cx="56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137F9-8525-0B45-B20E-816137E22C49}"/>
              </a:ext>
            </a:extLst>
          </p:cNvPr>
          <p:cNvSpPr txBox="1"/>
          <p:nvPr/>
        </p:nvSpPr>
        <p:spPr>
          <a:xfrm>
            <a:off x="5071535" y="3103084"/>
            <a:ext cx="560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3632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72A8-3FF0-0347-8E79-BDBA78D01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3" y="434579"/>
            <a:ext cx="8229600" cy="857250"/>
          </a:xfrm>
        </p:spPr>
        <p:txBody>
          <a:bodyPr/>
          <a:lstStyle/>
          <a:p>
            <a:r>
              <a:rPr lang="en-US" dirty="0"/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328310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9CC7-6807-834B-B551-3CDC841B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36765"/>
            <a:ext cx="8229600" cy="857250"/>
          </a:xfrm>
        </p:spPr>
        <p:txBody>
          <a:bodyPr/>
          <a:lstStyle/>
          <a:p>
            <a:r>
              <a:rPr lang="en-US" dirty="0"/>
              <a:t>The Pillars of 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D0D66-8883-0B4B-8FD5-9FF3B011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894015"/>
            <a:ext cx="6435090" cy="39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0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F82B8-063E-3242-A08C-11897DB9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90" y="948690"/>
            <a:ext cx="7964690" cy="1427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7D32CC-C19D-CF4F-9107-7E23086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360" y="2571750"/>
            <a:ext cx="23876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6C3F7-FE8E-DA4C-9118-6C9305B1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0" y="295911"/>
            <a:ext cx="2705100" cy="46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9C444-2355-4146-A146-82E245961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640" y="205607"/>
            <a:ext cx="4614430" cy="45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Medium-term CR (Two 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rmAutofit/>
          </a:bodyPr>
          <a:lstStyle/>
          <a:p>
            <a:r>
              <a:rPr lang="en-US" sz="1800" dirty="0" err="1"/>
              <a:t>Walford</a:t>
            </a:r>
            <a:r>
              <a:rPr lang="en-US" sz="1800" dirty="0"/>
              <a:t> RL, Harris SB, </a:t>
            </a:r>
            <a:r>
              <a:rPr lang="en-US" sz="1800" dirty="0" err="1"/>
              <a:t>Gunion</a:t>
            </a:r>
            <a:r>
              <a:rPr lang="en-US" sz="1800" dirty="0"/>
              <a:t> MW. The calorically restricted low-fat nutrient-dense diet in Biosphere 2 significantly lowers blood glucose, total leukocyte count, cholesterol, and blood pressure in humans. </a:t>
            </a:r>
            <a:r>
              <a:rPr lang="en-US" sz="1800" i="1" dirty="0" err="1"/>
              <a:t>Proc</a:t>
            </a:r>
            <a:r>
              <a:rPr lang="en-US" sz="1800" i="1" dirty="0"/>
              <a:t> Nat </a:t>
            </a:r>
            <a:r>
              <a:rPr lang="en-US" sz="1800" i="1" dirty="0" err="1"/>
              <a:t>Acad</a:t>
            </a:r>
            <a:r>
              <a:rPr lang="en-US" sz="1800" i="1" dirty="0"/>
              <a:t> Sci. </a:t>
            </a:r>
            <a:r>
              <a:rPr lang="en-US" sz="1800" dirty="0"/>
              <a:t>1992;89:11533-11537.  </a:t>
            </a:r>
          </a:p>
          <a:p>
            <a:r>
              <a:rPr lang="en-US" sz="1800" dirty="0" err="1"/>
              <a:t>Verdery</a:t>
            </a:r>
            <a:r>
              <a:rPr lang="en-US" sz="1800" dirty="0"/>
              <a:t> RB, </a:t>
            </a:r>
            <a:r>
              <a:rPr lang="en-US" sz="1800" dirty="0" err="1"/>
              <a:t>Walford</a:t>
            </a:r>
            <a:r>
              <a:rPr lang="en-US" sz="1800" dirty="0"/>
              <a:t> RL. Changes in plasma lipids and lipoproteins in humans during a 2-year period of dietary restriction in Biosphere 2. </a:t>
            </a:r>
            <a:r>
              <a:rPr lang="en-US" sz="1800" i="1" dirty="0"/>
              <a:t>Arch Intern Med. </a:t>
            </a:r>
            <a:r>
              <a:rPr lang="en-US" sz="1800" dirty="0"/>
              <a:t>1998;158(8):900-906.</a:t>
            </a:r>
          </a:p>
          <a:p>
            <a:r>
              <a:rPr lang="en-US" sz="1800" dirty="0" err="1"/>
              <a:t>Walford</a:t>
            </a:r>
            <a:r>
              <a:rPr lang="en-US" sz="1800" dirty="0"/>
              <a:t> RL, Mock D, </a:t>
            </a:r>
            <a:r>
              <a:rPr lang="en-US" sz="1800" dirty="0" err="1"/>
              <a:t>MacCullum</a:t>
            </a:r>
            <a:r>
              <a:rPr lang="en-US" sz="1800" dirty="0"/>
              <a:t> T, </a:t>
            </a:r>
            <a:r>
              <a:rPr lang="en-US" sz="1800" dirty="0" err="1"/>
              <a:t>Laseter</a:t>
            </a:r>
            <a:r>
              <a:rPr lang="en-US" sz="1800" dirty="0"/>
              <a:t> JL. Physiologic changes in humans subjected to severe, selective calorie restriction for two years in biosphere 2: health, aging and toxicological perspectives. </a:t>
            </a:r>
            <a:r>
              <a:rPr lang="en-US" sz="1800" dirty="0" err="1"/>
              <a:t>Toxicolog</a:t>
            </a:r>
            <a:r>
              <a:rPr lang="en-US" sz="1800" dirty="0"/>
              <a:t> </a:t>
            </a:r>
            <a:r>
              <a:rPr lang="en-US" sz="1800" dirty="0" err="1"/>
              <a:t>Sci</a:t>
            </a:r>
            <a:r>
              <a:rPr lang="en-US" sz="1800" dirty="0"/>
              <a:t> 52 (Suppl.): 61-65, 1999.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1773" y="4180702"/>
            <a:ext cx="5210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8F3900"/>
                </a:solidFill>
              </a:rPr>
              <a:t>Sample size of 8 (4 each men and women, longitudinal design, no randomization; have cessation follow-up data).</a:t>
            </a:r>
          </a:p>
        </p:txBody>
      </p:sp>
    </p:spTree>
    <p:extLst>
      <p:ext uri="{BB962C8B-B14F-4D97-AF65-F5344CB8AC3E}">
        <p14:creationId xmlns:p14="http://schemas.microsoft.com/office/powerpoint/2010/main" val="98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CR (Years)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3229"/>
            <a:ext cx="7974419" cy="2457450"/>
          </a:xfrm>
        </p:spPr>
        <p:txBody>
          <a:bodyPr>
            <a:noAutofit/>
          </a:bodyPr>
          <a:lstStyle/>
          <a:p>
            <a:r>
              <a:rPr lang="en-US" sz="1800" dirty="0"/>
              <a:t>Fontana L, Meyer TE, Klein S, </a:t>
            </a:r>
            <a:r>
              <a:rPr lang="en-US" sz="1800" dirty="0" err="1"/>
              <a:t>Holloszy</a:t>
            </a:r>
            <a:r>
              <a:rPr lang="en-US" sz="1800" dirty="0"/>
              <a:t> JO. Long-term calorie restriction is highly effective in reducing the risk for atherosclerosis in humans. </a:t>
            </a:r>
            <a:r>
              <a:rPr lang="en-US" sz="1800" i="1" dirty="0" err="1"/>
              <a:t>Proc</a:t>
            </a:r>
            <a:r>
              <a:rPr lang="en-US" sz="1800" i="1" dirty="0"/>
              <a:t> Nat </a:t>
            </a:r>
            <a:r>
              <a:rPr lang="en-US" sz="1800" i="1" dirty="0" err="1"/>
              <a:t>Acad</a:t>
            </a:r>
            <a:r>
              <a:rPr lang="en-US" sz="1800" i="1" dirty="0"/>
              <a:t> Sci. </a:t>
            </a:r>
            <a:r>
              <a:rPr lang="en-US" sz="1800" dirty="0"/>
              <a:t>2004;101:6659-6663. </a:t>
            </a:r>
          </a:p>
          <a:p>
            <a:r>
              <a:rPr lang="en-US" sz="1800" dirty="0"/>
              <a:t>Meyer TE, Kovacs SJ, </a:t>
            </a:r>
            <a:r>
              <a:rPr lang="en-US" sz="1800" dirty="0" err="1"/>
              <a:t>Ehsani</a:t>
            </a:r>
            <a:r>
              <a:rPr lang="en-US" sz="1800" dirty="0"/>
              <a:t> AA, Klein S, </a:t>
            </a:r>
            <a:r>
              <a:rPr lang="en-US" sz="1800" dirty="0" err="1"/>
              <a:t>Holloszy</a:t>
            </a:r>
            <a:r>
              <a:rPr lang="en-US" sz="1800" dirty="0"/>
              <a:t> JO, Fontana L. Long-term caloric restriction ameliorates the decline in diastolic function in humans. </a:t>
            </a:r>
            <a:r>
              <a:rPr lang="en-US" sz="1800" i="1" dirty="0"/>
              <a:t>J Am </a:t>
            </a:r>
            <a:r>
              <a:rPr lang="en-US" sz="1800" i="1" dirty="0" err="1"/>
              <a:t>Coll</a:t>
            </a:r>
            <a:r>
              <a:rPr lang="en-US" sz="1800" i="1" dirty="0"/>
              <a:t> </a:t>
            </a:r>
            <a:r>
              <a:rPr lang="en-US" sz="1800" i="1" dirty="0" err="1"/>
              <a:t>Cardiol</a:t>
            </a:r>
            <a:r>
              <a:rPr lang="en-US" sz="1800" i="1" dirty="0"/>
              <a:t>. </a:t>
            </a:r>
            <a:r>
              <a:rPr lang="en-US" sz="1800" dirty="0"/>
              <a:t>2006;47:398-402.  </a:t>
            </a:r>
          </a:p>
          <a:p>
            <a:r>
              <a:rPr lang="en-US" sz="1800" dirty="0"/>
              <a:t>Fontana L, Klein S, </a:t>
            </a:r>
            <a:r>
              <a:rPr lang="en-US" sz="1800" dirty="0" err="1"/>
              <a:t>Holloszy</a:t>
            </a:r>
            <a:r>
              <a:rPr lang="en-US" sz="1800" dirty="0"/>
              <a:t> JO. Effects of long-term calorie restriction and endurance exercise on glucose tolerance, insulin action and </a:t>
            </a:r>
            <a:r>
              <a:rPr lang="en-US" sz="1800" dirty="0" err="1"/>
              <a:t>adipokine</a:t>
            </a:r>
            <a:r>
              <a:rPr lang="en-US" sz="1800" dirty="0"/>
              <a:t> production. AGE 32:97-108, 2010.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7362" y="3823931"/>
            <a:ext cx="5629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8F3900"/>
                </a:solidFill>
              </a:rPr>
              <a:t>Case-control cross sectional study, 28 individuals per group, matched for age, sex, height (body fat for exercisers) </a:t>
            </a:r>
          </a:p>
        </p:txBody>
      </p:sp>
    </p:spTree>
    <p:extLst>
      <p:ext uri="{BB962C8B-B14F-4D97-AF65-F5344CB8AC3E}">
        <p14:creationId xmlns:p14="http://schemas.microsoft.com/office/powerpoint/2010/main" val="8567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10779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Effects of Long-term CR on CV Risk Factors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9630" y="1703070"/>
            <a:ext cx="6619930" cy="256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/>
              <a:t>Variable</a:t>
            </a:r>
            <a:r>
              <a:rPr lang="en-US" sz="1600" b="1" dirty="0"/>
              <a:t>                             		</a:t>
            </a:r>
            <a:r>
              <a:rPr lang="en-US" sz="1600" b="1" u="sng" dirty="0"/>
              <a:t>Baseline</a:t>
            </a:r>
            <a:r>
              <a:rPr lang="en-US" sz="1600" b="1" dirty="0"/>
              <a:t>                          </a:t>
            </a:r>
            <a:r>
              <a:rPr lang="en-US" sz="1600" b="1" u="sng" dirty="0"/>
              <a:t>CR</a:t>
            </a:r>
          </a:p>
          <a:p>
            <a:r>
              <a:rPr lang="en-US" sz="1600" dirty="0"/>
              <a:t>BMI (kg/m</a:t>
            </a:r>
            <a:r>
              <a:rPr lang="en-US" sz="1600" baseline="30000" dirty="0"/>
              <a:t>2</a:t>
            </a:r>
            <a:r>
              <a:rPr lang="en-US" sz="1600" dirty="0"/>
              <a:t>)                       		24.5 ± 2.6             	19.5 ± 2.1</a:t>
            </a:r>
          </a:p>
          <a:p>
            <a:r>
              <a:rPr lang="en-US" sz="1600" dirty="0"/>
              <a:t>Total cholesterol (mg/dL)       	 194 ± 45                 	 157 ± 38</a:t>
            </a:r>
          </a:p>
          <a:p>
            <a:r>
              <a:rPr lang="en-US" sz="1600" dirty="0"/>
              <a:t>LDL-C (mg/dL)                    	 	 122 ± 36        		   86 ± 17</a:t>
            </a:r>
          </a:p>
          <a:p>
            <a:r>
              <a:rPr lang="en-US" sz="1600" dirty="0"/>
              <a:t>Triglycerides (mg/dL)              	 149 ± 87        		   54 ± 15</a:t>
            </a:r>
          </a:p>
          <a:p>
            <a:r>
              <a:rPr lang="en-US" sz="1600" dirty="0"/>
              <a:t>Systolic BP (mmHg)           		 132 ± 15         		   97 ± 8</a:t>
            </a:r>
          </a:p>
          <a:p>
            <a:r>
              <a:rPr lang="en-US" sz="1600" dirty="0"/>
              <a:t>Diastolic BP (mmHg)          	   	   80 ± 11         		   59 ± 5  </a:t>
            </a:r>
          </a:p>
          <a:p>
            <a:endParaRPr lang="en-US" sz="1600" dirty="0"/>
          </a:p>
          <a:p>
            <a:r>
              <a:rPr lang="en-US" sz="1600" dirty="0"/>
              <a:t>Data are mean ± SD from 12 middle-aged subjects before and after 3-15 years of caloric restriction (CR).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2802" y="4429126"/>
            <a:ext cx="31008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Adapted from Fontana, et al. PNAS, 2004.</a:t>
            </a:r>
          </a:p>
          <a:p>
            <a:endParaRPr lang="en-US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06476F5-0CDB-8846-8CA3-65772609D5E9}"/>
              </a:ext>
            </a:extLst>
          </p:cNvPr>
          <p:cNvCxnSpPr>
            <a:cxnSpLocks/>
          </p:cNvCxnSpPr>
          <p:nvPr/>
        </p:nvCxnSpPr>
        <p:spPr>
          <a:xfrm>
            <a:off x="5034337" y="2106202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64586B-BAB5-4749-80B9-1D03E3371234}"/>
              </a:ext>
            </a:extLst>
          </p:cNvPr>
          <p:cNvCxnSpPr>
            <a:cxnSpLocks/>
          </p:cNvCxnSpPr>
          <p:nvPr/>
        </p:nvCxnSpPr>
        <p:spPr>
          <a:xfrm>
            <a:off x="5034337" y="2340795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953424-B1D2-A94D-81E4-C0B2710474D6}"/>
              </a:ext>
            </a:extLst>
          </p:cNvPr>
          <p:cNvCxnSpPr>
            <a:cxnSpLocks/>
          </p:cNvCxnSpPr>
          <p:nvPr/>
        </p:nvCxnSpPr>
        <p:spPr>
          <a:xfrm>
            <a:off x="5034337" y="2580312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198847-E9D4-6C48-8F3F-F3B889468796}"/>
              </a:ext>
            </a:extLst>
          </p:cNvPr>
          <p:cNvCxnSpPr>
            <a:cxnSpLocks/>
          </p:cNvCxnSpPr>
          <p:nvPr/>
        </p:nvCxnSpPr>
        <p:spPr>
          <a:xfrm>
            <a:off x="5034337" y="2844229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ECE1C6-5DD1-4D43-8EEA-3DF840A5B769}"/>
              </a:ext>
            </a:extLst>
          </p:cNvPr>
          <p:cNvCxnSpPr>
            <a:cxnSpLocks/>
          </p:cNvCxnSpPr>
          <p:nvPr/>
        </p:nvCxnSpPr>
        <p:spPr>
          <a:xfrm>
            <a:off x="5034337" y="3101083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0F9C1A-F79E-4B49-82C4-444F2B17BD5D}"/>
              </a:ext>
            </a:extLst>
          </p:cNvPr>
          <p:cNvCxnSpPr>
            <a:cxnSpLocks/>
          </p:cNvCxnSpPr>
          <p:nvPr/>
        </p:nvCxnSpPr>
        <p:spPr>
          <a:xfrm>
            <a:off x="5034337" y="3316840"/>
            <a:ext cx="78083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5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Short-term CR (Up to One Year) -2-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3229"/>
            <a:ext cx="7646670" cy="3127772"/>
          </a:xfrm>
        </p:spPr>
        <p:txBody>
          <a:bodyPr>
            <a:normAutofit/>
          </a:bodyPr>
          <a:lstStyle/>
          <a:p>
            <a:r>
              <a:rPr lang="en-US" sz="1500" dirty="0"/>
              <a:t>Larson-Meyer, Heilbronn LK, Redman LM, </a:t>
            </a:r>
            <a:r>
              <a:rPr lang="en-US" sz="1500" i="1" dirty="0"/>
              <a:t>et al. </a:t>
            </a:r>
            <a:r>
              <a:rPr lang="en-US" sz="1500" dirty="0"/>
              <a:t>Effect of calorie restriction with or without exercise on insulin sensitivity, </a:t>
            </a:r>
            <a:r>
              <a:rPr lang="en-US" sz="1500" dirty="0">
                <a:latin typeface="Symbol" charset="2"/>
                <a:cs typeface="Symbol" charset="2"/>
              </a:rPr>
              <a:t>b</a:t>
            </a:r>
            <a:r>
              <a:rPr lang="en-US" sz="1500" dirty="0"/>
              <a:t>-cell function, fat cell size, and ectopic lipid in overweight subjects.   Diabetes Care 29: 1337-1344, 2006.</a:t>
            </a:r>
          </a:p>
          <a:p>
            <a:r>
              <a:rPr lang="en-US" sz="1500" dirty="0"/>
              <a:t>Heilbronn LK, De Jong L, </a:t>
            </a:r>
            <a:r>
              <a:rPr lang="en-US" sz="1500" dirty="0" err="1"/>
              <a:t>Frisard</a:t>
            </a:r>
            <a:r>
              <a:rPr lang="en-US" sz="1500" dirty="0"/>
              <a:t>, MI.  Effect of 6-month calorie restriction on biomarkers of longevity, metabolic adaptation, and oxidative stress in overweight individuals: a randomized controlled trial.  JAMA 295: 1539-1548, 2006.</a:t>
            </a:r>
          </a:p>
          <a:p>
            <a:r>
              <a:rPr lang="en-US" sz="1500" dirty="0"/>
              <a:t>Fontana L, </a:t>
            </a:r>
            <a:r>
              <a:rPr lang="en-US" sz="1500" dirty="0" err="1"/>
              <a:t>Villareal</a:t>
            </a:r>
            <a:r>
              <a:rPr lang="en-US" sz="1500" dirty="0"/>
              <a:t> DT, Weiss EP, </a:t>
            </a:r>
            <a:r>
              <a:rPr lang="en-US" sz="1500" i="1" dirty="0"/>
              <a:t>et al. </a:t>
            </a:r>
            <a:r>
              <a:rPr lang="en-US" sz="1500" dirty="0"/>
              <a:t>Calorie restriction or exercise: effects on coronary heart disease risk factors. A randomized, controlled trial. </a:t>
            </a:r>
            <a:r>
              <a:rPr lang="en-US" sz="1500" i="1" dirty="0"/>
              <a:t>Am J Physiol. </a:t>
            </a:r>
            <a:r>
              <a:rPr lang="en-US" sz="1500" i="1" dirty="0" err="1"/>
              <a:t>Endocrin</a:t>
            </a:r>
            <a:r>
              <a:rPr lang="en-US" sz="1500" i="1" dirty="0"/>
              <a:t> </a:t>
            </a:r>
            <a:r>
              <a:rPr lang="en-US" sz="1500" i="1" dirty="0" err="1"/>
              <a:t>Metab</a:t>
            </a:r>
            <a:r>
              <a:rPr lang="en-US" sz="1500" i="1" dirty="0"/>
              <a:t>. </a:t>
            </a:r>
            <a:r>
              <a:rPr lang="en-US" sz="1500" dirty="0"/>
              <a:t>Jul 2007;293(1):E197-202. </a:t>
            </a:r>
          </a:p>
          <a:p>
            <a:r>
              <a:rPr lang="en-US" sz="1500" dirty="0" err="1"/>
              <a:t>Lefevre</a:t>
            </a:r>
            <a:r>
              <a:rPr lang="en-US" sz="1500" dirty="0"/>
              <a:t> M, Redman LM, Heilbronn LK, </a:t>
            </a:r>
            <a:r>
              <a:rPr lang="en-US" sz="1500" i="1" dirty="0"/>
              <a:t>et al. </a:t>
            </a:r>
            <a:r>
              <a:rPr lang="en-US" sz="1500" dirty="0"/>
              <a:t>Caloric restriction alone and with exercise improves CVD risk in healthy non-obese individuals. Atherosclerosis 2009;203:206-13.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0685" y="4080271"/>
            <a:ext cx="556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8F3900"/>
                </a:solidFill>
              </a:rPr>
              <a:t>Phase 1 CALERIE: Groups of 11/12, (BMI 25-29.9), 6-month CR or 18/10, (BMI 23.5-29.9),  12 months CR</a:t>
            </a:r>
          </a:p>
        </p:txBody>
      </p:sp>
    </p:spTree>
    <p:extLst>
      <p:ext uri="{BB962C8B-B14F-4D97-AF65-F5344CB8AC3E}">
        <p14:creationId xmlns:p14="http://schemas.microsoft.com/office/powerpoint/2010/main" val="113762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511" y="517164"/>
            <a:ext cx="746379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/>
              <a:t>Specific Questions Being Addressed / Hypotheses of Interest</a:t>
            </a:r>
          </a:p>
          <a:p>
            <a:pPr lvl="0"/>
            <a:r>
              <a:rPr lang="en-US" dirty="0">
                <a:latin typeface="Arial"/>
                <a:cs typeface="Arial"/>
              </a:rPr>
              <a:t>    </a:t>
            </a:r>
          </a:p>
          <a:p>
            <a:pPr marL="214313" indent="-214313">
              <a:buFont typeface="Arial"/>
              <a:buChar char="•"/>
            </a:pPr>
            <a:r>
              <a:rPr lang="en-US" b="1" dirty="0">
                <a:cs typeface="Arial"/>
              </a:rPr>
              <a:t>Time course effects of CR on cardiometabolic risk factors (i.e., BP, cholesterol, glucose control, Insulin sensitivity) by group — </a:t>
            </a:r>
            <a:r>
              <a:rPr lang="en-US" b="1" dirty="0" err="1">
                <a:cs typeface="Arial"/>
              </a:rPr>
              <a:t>healthspan</a:t>
            </a:r>
            <a:r>
              <a:rPr lang="en-US" b="1" dirty="0">
                <a:cs typeface="Arial"/>
              </a:rPr>
              <a:t>. </a:t>
            </a:r>
          </a:p>
          <a:p>
            <a:pPr marL="557213" lvl="1" indent="-214313">
              <a:buFont typeface="Arial"/>
              <a:buChar char="•"/>
            </a:pPr>
            <a:r>
              <a:rPr lang="en-US" i="1" dirty="0">
                <a:cs typeface="Arial"/>
              </a:rPr>
              <a:t>Difference between the weight loss phase (first 12 months) and the weight maintenance (metabolic adaptation) phase (12- to 24-months) despite the same degree of CR.</a:t>
            </a:r>
          </a:p>
          <a:p>
            <a:pPr marL="214313" indent="-214313">
              <a:buFont typeface="Arial"/>
              <a:buChar char="•"/>
            </a:pPr>
            <a:r>
              <a:rPr lang="en-US" b="1" dirty="0">
                <a:cs typeface="Arial"/>
              </a:rPr>
              <a:t>Time course effects of CR on biological markers of aging — lifespan. </a:t>
            </a:r>
          </a:p>
          <a:p>
            <a:pPr marL="671513" lvl="1" indent="-214313">
              <a:buFont typeface="Arial"/>
              <a:buChar char="•"/>
            </a:pPr>
            <a:r>
              <a:rPr lang="en-US" i="1" dirty="0">
                <a:cs typeface="Arial"/>
              </a:rPr>
              <a:t>Metabolic adaptation, thyroid hormone tone, inflammation</a:t>
            </a:r>
          </a:p>
          <a:p>
            <a:pPr marL="214313" indent="-214313">
              <a:buFont typeface="Arial"/>
              <a:buChar char="•"/>
            </a:pPr>
            <a:r>
              <a:rPr lang="en-US" b="1" dirty="0">
                <a:cs typeface="Arial"/>
              </a:rPr>
              <a:t>Safety</a:t>
            </a:r>
          </a:p>
          <a:p>
            <a:pPr lvl="0">
              <a:lnSpc>
                <a:spcPct val="50000"/>
              </a:lnSpc>
            </a:pPr>
            <a:r>
              <a:rPr lang="en-US" dirty="0">
                <a:cs typeface="Arial"/>
              </a:rPr>
              <a:t>                             </a:t>
            </a:r>
          </a:p>
          <a:p>
            <a:pPr marL="214313" indent="-214313">
              <a:buFont typeface="Arial"/>
              <a:buChar char="•"/>
            </a:pPr>
            <a:r>
              <a:rPr lang="en-US" b="1" dirty="0">
                <a:cs typeface="Arial"/>
              </a:rPr>
              <a:t>Differences by weight loss strata and sex.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1188" y="3874882"/>
            <a:ext cx="6675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8F3900"/>
                </a:solidFill>
              </a:rPr>
              <a:t>Study: 220 individuals, randomized to CR:AL in 2:1 ratio , young, recruited in two BMI strata of 22-24.9 and 25-27.9, followed for two years—198 finished study.</a:t>
            </a:r>
          </a:p>
        </p:txBody>
      </p:sp>
    </p:spTree>
    <p:extLst>
      <p:ext uri="{BB962C8B-B14F-4D97-AF65-F5344CB8AC3E}">
        <p14:creationId xmlns:p14="http://schemas.microsoft.com/office/powerpoint/2010/main" val="35276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8651" y="249321"/>
            <a:ext cx="29768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350" dirty="0"/>
              <a:t>ACKNOWLEDGEMENTS</a:t>
            </a:r>
          </a:p>
          <a:p>
            <a:pPr>
              <a:defRPr/>
            </a:pPr>
            <a:r>
              <a:rPr lang="en-US" sz="1350" dirty="0"/>
              <a:t>On behalf of the CALERIE Study Group</a:t>
            </a:r>
          </a:p>
        </p:txBody>
      </p:sp>
      <p:pic>
        <p:nvPicPr>
          <p:cNvPr id="10" name="Content Placeholder 25" descr="nih_logo_transpa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83" y="1828801"/>
            <a:ext cx="685841" cy="685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29238" y="496166"/>
            <a:ext cx="2028825" cy="1139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u="sng" dirty="0">
                <a:solidFill>
                  <a:schemeClr val="tx1"/>
                </a:solidFill>
              </a:rPr>
              <a:t>DCRI</a:t>
            </a:r>
          </a:p>
          <a:p>
            <a:r>
              <a:rPr lang="en-US" sz="1350" dirty="0">
                <a:solidFill>
                  <a:schemeClr val="tx1"/>
                </a:solidFill>
              </a:rPr>
              <a:t>William E. Kraus</a:t>
            </a:r>
          </a:p>
          <a:p>
            <a:r>
              <a:rPr lang="en-US" sz="1350" dirty="0" err="1">
                <a:solidFill>
                  <a:schemeClr val="tx1"/>
                </a:solidFill>
              </a:rPr>
              <a:t>Manju</a:t>
            </a:r>
            <a:r>
              <a:rPr lang="en-US" sz="1350" dirty="0">
                <a:solidFill>
                  <a:schemeClr val="tx1"/>
                </a:solidFill>
              </a:rPr>
              <a:t> </a:t>
            </a:r>
            <a:r>
              <a:rPr lang="en-US" sz="1350" dirty="0" err="1">
                <a:solidFill>
                  <a:schemeClr val="tx1"/>
                </a:solidFill>
              </a:rPr>
              <a:t>Bhapkar</a:t>
            </a:r>
            <a:endParaRPr lang="en-US" sz="1350" dirty="0">
              <a:solidFill>
                <a:schemeClr val="tx1"/>
              </a:solidFill>
            </a:endParaRPr>
          </a:p>
          <a:p>
            <a:r>
              <a:rPr lang="en-US" sz="1350" dirty="0">
                <a:solidFill>
                  <a:schemeClr val="tx1"/>
                </a:solidFill>
              </a:rPr>
              <a:t>James Rochon</a:t>
            </a:r>
          </a:p>
          <a:p>
            <a:r>
              <a:rPr lang="en-US" sz="1350" dirty="0">
                <a:solidFill>
                  <a:schemeClr val="tx1"/>
                </a:solidFill>
              </a:rPr>
              <a:t>Carl F. Pieper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86793" y="1828800"/>
            <a:ext cx="1598414" cy="1142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u="sng" dirty="0">
                <a:solidFill>
                  <a:schemeClr val="tx1"/>
                </a:solidFill>
              </a:rPr>
              <a:t>PBRC</a:t>
            </a:r>
          </a:p>
          <a:p>
            <a:r>
              <a:rPr lang="en-US" sz="1350" dirty="0">
                <a:solidFill>
                  <a:schemeClr val="tx1"/>
                </a:solidFill>
              </a:rPr>
              <a:t>Corby Martin</a:t>
            </a:r>
          </a:p>
          <a:p>
            <a:r>
              <a:rPr lang="en-US" sz="1350" dirty="0">
                <a:solidFill>
                  <a:schemeClr val="tx1"/>
                </a:solidFill>
              </a:rPr>
              <a:t>Leanne Redman</a:t>
            </a:r>
          </a:p>
          <a:p>
            <a:r>
              <a:rPr lang="en-US" sz="1350" dirty="0">
                <a:solidFill>
                  <a:schemeClr val="tx1"/>
                </a:solidFill>
              </a:rPr>
              <a:t>Don Williamson</a:t>
            </a:r>
          </a:p>
          <a:p>
            <a:r>
              <a:rPr lang="en-US" sz="1350" dirty="0">
                <a:solidFill>
                  <a:schemeClr val="tx1"/>
                </a:solidFill>
              </a:rPr>
              <a:t>Eric Ravussin, PI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7907" y="3517107"/>
            <a:ext cx="2171700" cy="1178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u="sng" dirty="0">
                <a:solidFill>
                  <a:schemeClr val="tx1"/>
                </a:solidFill>
              </a:rPr>
              <a:t>TUFTS</a:t>
            </a:r>
          </a:p>
          <a:p>
            <a:r>
              <a:rPr lang="en-US" sz="1350" dirty="0" err="1">
                <a:solidFill>
                  <a:schemeClr val="tx1"/>
                </a:solidFill>
              </a:rPr>
              <a:t>Sai</a:t>
            </a:r>
            <a:r>
              <a:rPr lang="en-US" sz="1350" dirty="0">
                <a:solidFill>
                  <a:schemeClr val="tx1"/>
                </a:solidFill>
              </a:rPr>
              <a:t> Das</a:t>
            </a:r>
          </a:p>
          <a:p>
            <a:r>
              <a:rPr lang="en-US" sz="1350" dirty="0">
                <a:solidFill>
                  <a:schemeClr val="tx1"/>
                </a:solidFill>
              </a:rPr>
              <a:t>Tammy Scott</a:t>
            </a:r>
          </a:p>
          <a:p>
            <a:r>
              <a:rPr lang="en-US" sz="1350" dirty="0">
                <a:solidFill>
                  <a:schemeClr val="tx1"/>
                </a:solidFill>
              </a:rPr>
              <a:t>Ed Saltzman</a:t>
            </a:r>
          </a:p>
          <a:p>
            <a:r>
              <a:rPr lang="en-US" sz="1350" dirty="0">
                <a:solidFill>
                  <a:schemeClr val="tx1"/>
                </a:solidFill>
              </a:rPr>
              <a:t>Susan Roberts, PI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27238" y="1857376"/>
            <a:ext cx="1598414" cy="1142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u="sng" dirty="0">
                <a:solidFill>
                  <a:schemeClr val="tx1"/>
                </a:solidFill>
              </a:rPr>
              <a:t>Washington U</a:t>
            </a:r>
          </a:p>
          <a:p>
            <a:r>
              <a:rPr lang="en-US" sz="1350" dirty="0">
                <a:solidFill>
                  <a:schemeClr val="tx1"/>
                </a:solidFill>
              </a:rPr>
              <a:t>Luigi Fontana</a:t>
            </a:r>
          </a:p>
          <a:p>
            <a:r>
              <a:rPr lang="en-US" sz="1350" dirty="0">
                <a:solidFill>
                  <a:schemeClr val="tx1"/>
                </a:solidFill>
              </a:rPr>
              <a:t>Samuel Klein</a:t>
            </a:r>
          </a:p>
          <a:p>
            <a:r>
              <a:rPr lang="en-US" sz="1350" dirty="0">
                <a:solidFill>
                  <a:schemeClr val="tx1"/>
                </a:solidFill>
              </a:rPr>
              <a:t>Dennis </a:t>
            </a:r>
            <a:r>
              <a:rPr lang="en-US" sz="1350" dirty="0" err="1">
                <a:solidFill>
                  <a:schemeClr val="tx1"/>
                </a:solidFill>
              </a:rPr>
              <a:t>Villareal</a:t>
            </a:r>
            <a:endParaRPr lang="en-US" sz="1350" dirty="0">
              <a:solidFill>
                <a:schemeClr val="tx1"/>
              </a:solidFill>
            </a:endParaRPr>
          </a:p>
          <a:p>
            <a:r>
              <a:rPr lang="en-US" sz="1350" dirty="0">
                <a:solidFill>
                  <a:schemeClr val="tx1"/>
                </a:solidFill>
              </a:rPr>
              <a:t>John O. </a:t>
            </a:r>
            <a:r>
              <a:rPr lang="en-US" sz="1350" dirty="0" err="1">
                <a:solidFill>
                  <a:schemeClr val="tx1"/>
                </a:solidFill>
              </a:rPr>
              <a:t>Holloszy</a:t>
            </a:r>
            <a:r>
              <a:rPr lang="en-US" sz="1350" dirty="0">
                <a:solidFill>
                  <a:schemeClr val="tx1"/>
                </a:solidFill>
              </a:rPr>
              <a:t>, PI</a:t>
            </a:r>
          </a:p>
        </p:txBody>
      </p:sp>
      <p:sp>
        <p:nvSpPr>
          <p:cNvPr id="3" name="Rectangle 2"/>
          <p:cNvSpPr/>
          <p:nvPr/>
        </p:nvSpPr>
        <p:spPr>
          <a:xfrm>
            <a:off x="3605552" y="2567842"/>
            <a:ext cx="17145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prstClr val="black"/>
                </a:solidFill>
              </a:rPr>
              <a:t>U01AG022132 U01AG020478 U01AG020487 U01AG020480</a:t>
            </a:r>
            <a:endParaRPr lang="en-US" sz="1200" u="sng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10150" y="3507582"/>
            <a:ext cx="2171700" cy="1178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u="sng" dirty="0">
                <a:solidFill>
                  <a:schemeClr val="tx1"/>
                </a:solidFill>
              </a:rPr>
              <a:t>NIA</a:t>
            </a:r>
          </a:p>
          <a:p>
            <a:r>
              <a:rPr lang="en-US" sz="1350" dirty="0">
                <a:solidFill>
                  <a:schemeClr val="tx1"/>
                </a:solidFill>
              </a:rPr>
              <a:t>Sergei </a:t>
            </a:r>
            <a:r>
              <a:rPr lang="en-US" sz="1350" dirty="0" err="1">
                <a:solidFill>
                  <a:schemeClr val="tx1"/>
                </a:solidFill>
              </a:rPr>
              <a:t>Romashkan</a:t>
            </a:r>
            <a:endParaRPr lang="en-US" sz="1350" dirty="0">
              <a:solidFill>
                <a:schemeClr val="tx1"/>
              </a:solidFill>
            </a:endParaRPr>
          </a:p>
          <a:p>
            <a:r>
              <a:rPr lang="en-US" sz="1350" dirty="0">
                <a:solidFill>
                  <a:schemeClr val="tx1"/>
                </a:solidFill>
              </a:rPr>
              <a:t>Evan Hadley</a:t>
            </a:r>
          </a:p>
          <a:p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91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979323"/>
              </p:ext>
            </p:extLst>
          </p:nvPr>
        </p:nvGraphicFramePr>
        <p:xfrm>
          <a:off x="464107" y="886526"/>
          <a:ext cx="4949190" cy="4177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SPW 12.0 Graph" r:id="rId3" imgW="5352840" imgH="7531560" progId="">
                  <p:embed/>
                </p:oleObj>
              </mc:Choice>
              <mc:Fallback>
                <p:oleObj name="SPW 12.0 Graph" r:id="rId3" imgW="5352840" imgH="7531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07" y="886526"/>
                        <a:ext cx="4949190" cy="41779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301214"/>
              </p:ext>
            </p:extLst>
          </p:nvPr>
        </p:nvGraphicFramePr>
        <p:xfrm>
          <a:off x="5143499" y="1494622"/>
          <a:ext cx="2860069" cy="838200"/>
        </p:xfrm>
        <a:graphic>
          <a:graphicData uri="http://schemas.openxmlformats.org/drawingml/2006/table">
            <a:tbl>
              <a:tblPr/>
              <a:tblGrid>
                <a:gridCol w="731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 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AL (n=75)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CR (n=143)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p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Baseline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2422 (50)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2409 (38)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.88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BL-M12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-22 (25)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-341 (19)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&lt;.0001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BL-M24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-14 (23)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-258 (18)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&lt;.0001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904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M12-M24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-8 (11)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-83 (18)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&lt;.0001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13811" marR="13811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05919" y="1096787"/>
            <a:ext cx="1535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dirty="0"/>
              <a:t>Energy Intake (kcal/d)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95950" y="3588544"/>
          <a:ext cx="1543051" cy="670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 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AL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CR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≥5%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 18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 91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≥10%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 3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 56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</a:rPr>
                        <a:t>≥15%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-</a:t>
                      </a: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Calibri" charset="0"/>
                          <a:cs typeface="Times New Roman" charset="0"/>
                        </a:rPr>
                        <a:t>14</a:t>
                      </a:r>
                    </a:p>
                  </a:txBody>
                  <a:tcPr marL="51435" marR="51435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5657850" y="3299223"/>
            <a:ext cx="1637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 dirty="0"/>
              <a:t>% Weight Loss: BL-M24</a:t>
            </a:r>
          </a:p>
        </p:txBody>
      </p:sp>
      <p:graphicFrame>
        <p:nvGraphicFramePr>
          <p:cNvPr id="7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351553"/>
              </p:ext>
            </p:extLst>
          </p:nvPr>
        </p:nvGraphicFramePr>
        <p:xfrm>
          <a:off x="4205883" y="993756"/>
          <a:ext cx="732234" cy="37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SPW 12.0 Graph" r:id="rId5" imgW="1548360" imgH="787320" progId="">
                  <p:embed/>
                </p:oleObj>
              </mc:Choice>
              <mc:Fallback>
                <p:oleObj name="SPW 12.0 Graph" r:id="rId5" imgW="1548360" imgH="787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883" y="993756"/>
                        <a:ext cx="732234" cy="3726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51975" y="304026"/>
            <a:ext cx="32993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omic Sans MS"/>
                <a:cs typeface="Comic Sans MS"/>
              </a:rPr>
              <a:t>Longitudinal EI and % Weight Loss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C74C5-C364-5A4F-8916-D45FE55D6FEC}"/>
              </a:ext>
            </a:extLst>
          </p:cNvPr>
          <p:cNvGrpSpPr/>
          <p:nvPr/>
        </p:nvGrpSpPr>
        <p:grpSpPr>
          <a:xfrm>
            <a:off x="2274734" y="2611147"/>
            <a:ext cx="2112886" cy="379810"/>
            <a:chOff x="3051974" y="2493169"/>
            <a:chExt cx="2112886" cy="379810"/>
          </a:xfrm>
        </p:grpSpPr>
        <p:sp>
          <p:nvSpPr>
            <p:cNvPr id="9" name="TextBox 8"/>
            <p:cNvSpPr txBox="1"/>
            <p:nvPr/>
          </p:nvSpPr>
          <p:spPr>
            <a:xfrm>
              <a:off x="3051974" y="2541211"/>
              <a:ext cx="2112886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800000"/>
                  </a:solidFill>
                </a:rPr>
                <a:t>Weight Maintenance Phase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438525" y="2493169"/>
              <a:ext cx="885825" cy="0"/>
            </a:xfrm>
            <a:prstGeom prst="straightConnector1">
              <a:avLst/>
            </a:prstGeom>
            <a:ln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438525" y="2872979"/>
              <a:ext cx="885825" cy="0"/>
            </a:xfrm>
            <a:prstGeom prst="straightConnector1">
              <a:avLst/>
            </a:prstGeom>
            <a:ln>
              <a:solidFill>
                <a:srgbClr val="8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FACF943-3DC6-6B41-8C02-D8F7EC304E0D}"/>
              </a:ext>
            </a:extLst>
          </p:cNvPr>
          <p:cNvSpPr/>
          <p:nvPr/>
        </p:nvSpPr>
        <p:spPr>
          <a:xfrm>
            <a:off x="6725294" y="1739061"/>
            <a:ext cx="692648" cy="34932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2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1227</Words>
  <Application>Microsoft Macintosh PowerPoint</Application>
  <PresentationFormat>On-screen Show (16:9)</PresentationFormat>
  <Paragraphs>157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Book Antiqua</vt:lpstr>
      <vt:lpstr>Calibri</vt:lpstr>
      <vt:lpstr>Comic Sans MS</vt:lpstr>
      <vt:lpstr>Symbol</vt:lpstr>
      <vt:lpstr>Office Theme</vt:lpstr>
      <vt:lpstr>SPW 12.0 Graph</vt:lpstr>
      <vt:lpstr>CALERIE™: Two Years of Calorie Restriction in Humans: Effects on Lifespan and Healthspan Biomarkers</vt:lpstr>
      <vt:lpstr>CALERIE Conceptual Model</vt:lpstr>
      <vt:lpstr>Medium-term CR (Two Years)</vt:lpstr>
      <vt:lpstr>Long-term CR (Years)</vt:lpstr>
      <vt:lpstr>Effects of Long-term CR on CV Risk Factors</vt:lpstr>
      <vt:lpstr>Short-term CR (Up to One Year) -2-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Metabolic Syndrome Score</vt:lpstr>
      <vt:lpstr>Conclusions</vt:lpstr>
      <vt:lpstr>Conclusions -2-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CALERIE Conceptual Model</vt:lpstr>
      <vt:lpstr>Questions ???</vt:lpstr>
      <vt:lpstr>The Pillars of Aging</vt:lpstr>
      <vt:lpstr>PowerPoint Presentation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William E Kraus</dc:creator>
  <cp:lastModifiedBy>William E. Kraus, M.D.</cp:lastModifiedBy>
  <cp:revision>91</cp:revision>
  <dcterms:created xsi:type="dcterms:W3CDTF">2013-02-10T04:56:30Z</dcterms:created>
  <dcterms:modified xsi:type="dcterms:W3CDTF">2021-07-21T19:34:25Z</dcterms:modified>
</cp:coreProperties>
</file>